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304" r:id="rId2"/>
    <p:sldId id="305" r:id="rId3"/>
    <p:sldId id="307" r:id="rId4"/>
    <p:sldId id="306" r:id="rId5"/>
    <p:sldId id="308" r:id="rId6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5460" autoAdjust="0"/>
    <p:restoredTop sz="86323" autoAdjust="0"/>
  </p:normalViewPr>
  <p:slideViewPr>
    <p:cSldViewPr snapToGrid="0">
      <p:cViewPr varScale="1">
        <p:scale>
          <a:sx n="65" d="100"/>
          <a:sy n="65" d="100"/>
        </p:scale>
        <p:origin x="22" y="32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497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F195B6-0CAC-4845-8271-99AF3C1260DA}" type="datetimeFigureOut">
              <a:rPr lang="nl-NL" smtClean="0"/>
              <a:t>15-8-2018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D621B0-E2FA-4CE8-90BB-5E4C3890B08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83766433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FBBC55-82E0-43BD-A8C0-56B88378F0C4}" type="datetimeFigureOut">
              <a:rPr lang="nl-NL" smtClean="0"/>
              <a:t>15-8-2018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522763-3833-4310-8A3B-44E9FEAEAAA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58986506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22763-3833-4310-8A3B-44E9FEAEAAA0}" type="slidenum">
              <a:rPr lang="nl-NL" smtClean="0"/>
              <a:t>1</a:t>
            </a:fld>
            <a:endParaRPr lang="nl-NL"/>
          </a:p>
        </p:txBody>
      </p:sp>
      <p:sp>
        <p:nvSpPr>
          <p:cNvPr id="5" name="Tijdelijke aanduiding voor koptekst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607445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22763-3833-4310-8A3B-44E9FEAEAAA0}" type="slidenum">
              <a:rPr lang="nl-NL" smtClean="0"/>
              <a:t>2</a:t>
            </a:fld>
            <a:endParaRPr lang="nl-NL"/>
          </a:p>
        </p:txBody>
      </p:sp>
      <p:sp>
        <p:nvSpPr>
          <p:cNvPr id="5" name="Tijdelijke aanduiding voor koptekst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607445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22763-3833-4310-8A3B-44E9FEAEAAA0}" type="slidenum">
              <a:rPr lang="nl-NL" smtClean="0"/>
              <a:t>3</a:t>
            </a:fld>
            <a:endParaRPr lang="nl-NL"/>
          </a:p>
        </p:txBody>
      </p:sp>
      <p:sp>
        <p:nvSpPr>
          <p:cNvPr id="5" name="Tijdelijke aanduiding voor koptekst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246886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22763-3833-4310-8A3B-44E9FEAEAAA0}" type="slidenum">
              <a:rPr lang="nl-NL" smtClean="0"/>
              <a:t>4</a:t>
            </a:fld>
            <a:endParaRPr lang="nl-NL"/>
          </a:p>
        </p:txBody>
      </p:sp>
      <p:sp>
        <p:nvSpPr>
          <p:cNvPr id="5" name="Tijdelijke aanduiding voor koptekst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607445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22763-3833-4310-8A3B-44E9FEAEAAA0}" type="slidenum">
              <a:rPr lang="nl-NL" smtClean="0"/>
              <a:t>5</a:t>
            </a:fld>
            <a:endParaRPr lang="nl-NL"/>
          </a:p>
        </p:txBody>
      </p:sp>
      <p:sp>
        <p:nvSpPr>
          <p:cNvPr id="5" name="Tijdelijke aanduiding voor koptekst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576560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15-8-2018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3994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15-8-2018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27622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15-8-2018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04016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15-8-2018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33238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15-8-2018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35233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15-8-2018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18490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15-8-2018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09792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15-8-2018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26172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15-8-2018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86551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15-8-2018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35410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15-8-2018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55595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DFA3A1-D7F6-40E9-A398-7119B1F73C61}" type="datetimeFigureOut">
              <a:rPr lang="nl-NL" smtClean="0"/>
              <a:t>15-8-2018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64417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958" y="6251262"/>
            <a:ext cx="1800000" cy="470861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958" y="0"/>
            <a:ext cx="1872000" cy="597577"/>
          </a:xfrm>
          <a:prstGeom prst="rect">
            <a:avLst/>
          </a:prstGeom>
        </p:spPr>
      </p:pic>
      <p:sp>
        <p:nvSpPr>
          <p:cNvPr id="3" name="Rechthoek 2"/>
          <p:cNvSpPr/>
          <p:nvPr/>
        </p:nvSpPr>
        <p:spPr>
          <a:xfrm>
            <a:off x="789986" y="917056"/>
            <a:ext cx="10243773" cy="4205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nl-NL" sz="4000" b="1" dirty="0">
                <a:solidFill>
                  <a:srgbClr val="004DCD"/>
                </a:solidFill>
                <a:latin typeface="Calibri" panose="020F0502020204030204" pitchFamily="34" charset="0"/>
                <a:ea typeface="Calibri"/>
                <a:cs typeface="Univers-Bold"/>
              </a:rPr>
              <a:t>Winst-en-verliesrekening</a:t>
            </a:r>
            <a:endParaRPr lang="nl-NL" sz="4000" dirty="0">
              <a:latin typeface="Calibri" panose="020F0502020204030204" pitchFamily="34" charset="0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4000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Univers"/>
              </a:rPr>
              <a:t>Een winst-en-verliesrekening is een overzicht van de kosten en</a:t>
            </a:r>
            <a:r>
              <a:rPr lang="nl-NL" sz="4000" dirty="0">
                <a:latin typeface="Calibri" panose="020F0502020204030204" pitchFamily="34" charset="0"/>
                <a:ea typeface="Calibri"/>
                <a:cs typeface="Times New Roman"/>
              </a:rPr>
              <a:t> </a:t>
            </a:r>
            <a:r>
              <a:rPr lang="nl-NL" sz="4000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Univers"/>
              </a:rPr>
              <a:t>de opbrengsten van een onderneming over een bepaalde periode.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nl-NL" sz="4000" dirty="0">
              <a:solidFill>
                <a:srgbClr val="000000"/>
              </a:solidFill>
              <a:latin typeface="Calibri" panose="020F0502020204030204" pitchFamily="34" charset="0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nl-NL" sz="4000" dirty="0">
              <a:latin typeface="Calibri" panose="020F0502020204030204" pitchFamily="34" charset="0"/>
              <a:ea typeface="Calibri"/>
              <a:cs typeface="Times New Roman"/>
            </a:endParaRPr>
          </a:p>
        </p:txBody>
      </p:sp>
      <p:pic>
        <p:nvPicPr>
          <p:cNvPr id="2" name="Afbeelding 1">
            <a:extLst>
              <a:ext uri="{FF2B5EF4-FFF2-40B4-BE49-F238E27FC236}">
                <a16:creationId xmlns:a16="http://schemas.microsoft.com/office/drawing/2014/main" id="{F0A273B5-8EC9-45D9-BEF9-6E4EE3E96E7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9986" y="3871879"/>
            <a:ext cx="9572105" cy="1250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1691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958" y="6251262"/>
            <a:ext cx="1800000" cy="470861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958" y="0"/>
            <a:ext cx="1872000" cy="597577"/>
          </a:xfrm>
          <a:prstGeom prst="rect">
            <a:avLst/>
          </a:prstGeom>
        </p:spPr>
      </p:pic>
      <p:sp>
        <p:nvSpPr>
          <p:cNvPr id="3" name="Rechthoek 2"/>
          <p:cNvSpPr/>
          <p:nvPr/>
        </p:nvSpPr>
        <p:spPr>
          <a:xfrm>
            <a:off x="1625600" y="1081570"/>
            <a:ext cx="9693031" cy="54014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4000" b="1" dirty="0">
                <a:solidFill>
                  <a:srgbClr val="004DCD"/>
                </a:solidFill>
                <a:latin typeface="Calibri" panose="020F0502020204030204" pitchFamily="34" charset="0"/>
                <a:ea typeface="Calibri"/>
                <a:cs typeface="Univers-Bold"/>
              </a:rPr>
              <a:t>Scontrovorm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4000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Univers"/>
              </a:rPr>
              <a:t>De opstelling van de winst-en-verliesrekening (en andere overzichten)</a:t>
            </a:r>
            <a:r>
              <a:rPr lang="nl-NL" sz="4000" dirty="0">
                <a:latin typeface="Calibri" panose="020F0502020204030204" pitchFamily="34" charset="0"/>
                <a:ea typeface="Calibri"/>
                <a:cs typeface="Times New Roman"/>
              </a:rPr>
              <a:t> </a:t>
            </a:r>
            <a:r>
              <a:rPr lang="nl-NL" sz="4000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Univers"/>
              </a:rPr>
              <a:t>met een </a:t>
            </a:r>
            <a:r>
              <a:rPr lang="nl-NL" sz="4000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Univers"/>
              </a:rPr>
              <a:t>debetkant</a:t>
            </a:r>
            <a:r>
              <a:rPr lang="nl-NL" sz="4000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Univers"/>
              </a:rPr>
              <a:t> en een creditkant</a:t>
            </a:r>
            <a:r>
              <a:rPr lang="nl-NL" sz="4000" dirty="0">
                <a:solidFill>
                  <a:srgbClr val="000000"/>
                </a:solidFill>
                <a:latin typeface="Univers"/>
                <a:ea typeface="Calibri"/>
                <a:cs typeface="Univers"/>
              </a:rPr>
              <a:t>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nl-NL" sz="4000" dirty="0">
              <a:solidFill>
                <a:srgbClr val="000000"/>
              </a:solidFill>
              <a:latin typeface="Univers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nl-NL" sz="4000" dirty="0">
              <a:solidFill>
                <a:srgbClr val="000000"/>
              </a:solidFill>
              <a:latin typeface="Univers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nl-NL" sz="60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76591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958" y="6251262"/>
            <a:ext cx="1800000" cy="470861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958" y="0"/>
            <a:ext cx="1872000" cy="597577"/>
          </a:xfrm>
          <a:prstGeom prst="rect">
            <a:avLst/>
          </a:prstGeom>
        </p:spPr>
      </p:pic>
      <p:sp>
        <p:nvSpPr>
          <p:cNvPr id="3" name="Rechthoek 2"/>
          <p:cNvSpPr/>
          <p:nvPr/>
        </p:nvSpPr>
        <p:spPr>
          <a:xfrm>
            <a:off x="1625600" y="1081570"/>
            <a:ext cx="8984343" cy="39857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4000" b="1" dirty="0">
                <a:solidFill>
                  <a:srgbClr val="004DCD"/>
                </a:solidFill>
                <a:latin typeface="Calibri" panose="020F0502020204030204" pitchFamily="34" charset="0"/>
                <a:ea typeface="Calibri"/>
                <a:cs typeface="Univers-Bold"/>
              </a:rPr>
              <a:t>Voorbeeld scontrovorm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nl-NL" sz="4000" dirty="0">
              <a:solidFill>
                <a:srgbClr val="000000"/>
              </a:solidFill>
              <a:latin typeface="Univers"/>
              <a:ea typeface="Calibri"/>
              <a:cs typeface="Univers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nl-NL" sz="4000" dirty="0">
              <a:solidFill>
                <a:srgbClr val="000000"/>
              </a:solidFill>
              <a:latin typeface="Univers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nl-NL" sz="4000" dirty="0">
              <a:solidFill>
                <a:srgbClr val="000000"/>
              </a:solidFill>
              <a:latin typeface="Univers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nl-NL" sz="6000" dirty="0">
              <a:ea typeface="Calibri"/>
              <a:cs typeface="Times New Roman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6AF60A20-368F-47D1-B96A-DC503DF3F12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25601" y="2312781"/>
            <a:ext cx="9036538" cy="2204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749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958" y="6251262"/>
            <a:ext cx="1800000" cy="470861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958" y="0"/>
            <a:ext cx="1872000" cy="597577"/>
          </a:xfrm>
          <a:prstGeom prst="rect">
            <a:avLst/>
          </a:prstGeom>
        </p:spPr>
      </p:pic>
      <p:sp>
        <p:nvSpPr>
          <p:cNvPr id="2" name="Rechthoek 1"/>
          <p:cNvSpPr/>
          <p:nvPr/>
        </p:nvSpPr>
        <p:spPr>
          <a:xfrm>
            <a:off x="1078523" y="1327243"/>
            <a:ext cx="10005646" cy="2174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4000" b="1" dirty="0">
                <a:solidFill>
                  <a:srgbClr val="004DCD"/>
                </a:solidFill>
                <a:latin typeface="Calibri" panose="020F0502020204030204" pitchFamily="34" charset="0"/>
                <a:ea typeface="Calibri"/>
                <a:cs typeface="Univers-Bold"/>
              </a:rPr>
              <a:t>Paginavorm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4000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Univers"/>
              </a:rPr>
              <a:t>De opstelling van de winst-en-verliesrekening met de opbrengsten</a:t>
            </a:r>
            <a:r>
              <a:rPr lang="nl-NL" sz="4000" dirty="0">
                <a:latin typeface="Calibri" panose="020F0502020204030204" pitchFamily="34" charset="0"/>
                <a:ea typeface="Calibri"/>
                <a:cs typeface="Times New Roman"/>
              </a:rPr>
              <a:t> </a:t>
            </a:r>
            <a:r>
              <a:rPr lang="nl-NL" sz="4000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Univers"/>
              </a:rPr>
              <a:t>en kosten onder elkaar.</a:t>
            </a:r>
            <a:endParaRPr lang="nl-NL" sz="4000" dirty="0">
              <a:latin typeface="Calibri" panose="020F0502020204030204" pitchFamily="34" charset="0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20557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958" y="6251262"/>
            <a:ext cx="1800000" cy="470861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958" y="0"/>
            <a:ext cx="1872000" cy="597577"/>
          </a:xfrm>
          <a:prstGeom prst="rect">
            <a:avLst/>
          </a:prstGeom>
        </p:spPr>
      </p:pic>
      <p:sp>
        <p:nvSpPr>
          <p:cNvPr id="2" name="Rechthoek 1"/>
          <p:cNvSpPr/>
          <p:nvPr/>
        </p:nvSpPr>
        <p:spPr>
          <a:xfrm>
            <a:off x="1596571" y="1327243"/>
            <a:ext cx="9013372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4000" b="1" dirty="0">
                <a:solidFill>
                  <a:srgbClr val="004DCD"/>
                </a:solidFill>
                <a:latin typeface="Calibri" panose="020F0502020204030204" pitchFamily="34" charset="0"/>
                <a:ea typeface="Calibri"/>
                <a:cs typeface="Univers-Bold"/>
              </a:rPr>
              <a:t>Voorbeeld paginavorm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nl-NL" sz="4000" dirty="0">
              <a:latin typeface="Calibri" panose="020F0502020204030204" pitchFamily="34" charset="0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nl-NL" sz="4000" dirty="0">
              <a:latin typeface="Calibri" panose="020F0502020204030204" pitchFamily="34" charset="0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nl-NL" sz="4000" dirty="0">
              <a:latin typeface="Calibri" panose="020F0502020204030204" pitchFamily="34" charset="0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nl-NL" sz="4000" dirty="0">
              <a:latin typeface="Calibri" panose="020F0502020204030204" pitchFamily="34" charset="0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nl-NL" sz="4000" dirty="0">
              <a:latin typeface="Calibri" panose="020F0502020204030204" pitchFamily="34" charset="0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nl-NL" sz="4000" dirty="0">
              <a:latin typeface="Calibri" panose="020F0502020204030204" pitchFamily="34" charset="0"/>
              <a:ea typeface="Calibri"/>
              <a:cs typeface="Times New Roman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645554B6-0321-4040-AA34-B8799552108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96571" y="2026620"/>
            <a:ext cx="9154735" cy="2804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99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314274DCB2BB54AA83C54D03A065558" ma:contentTypeVersion="" ma:contentTypeDescription="Een nieuw document maken." ma:contentTypeScope="" ma:versionID="e4c1680e23778b5f4b4d23c23de179b9">
  <xsd:schema xmlns:xsd="http://www.w3.org/2001/XMLSchema" xmlns:xs="http://www.w3.org/2001/XMLSchema" xmlns:p="http://schemas.microsoft.com/office/2006/metadata/properties" xmlns:ns2="c76c6cae-abb4-4a06-bc8f-18f813001c24" xmlns:ns3="37a32fcf-6030-4bba-9360-2912b9a14f06" xmlns:ns4="d26e5506-11bb-4226-8e79-b11ca7fbbaef" targetNamespace="http://schemas.microsoft.com/office/2006/metadata/properties" ma:root="true" ma:fieldsID="e7ebbaa887729f8b4457294fed21ed1f" ns2:_="" ns3:_="" ns4:_="">
    <xsd:import namespace="c76c6cae-abb4-4a06-bc8f-18f813001c24"/>
    <xsd:import namespace="37a32fcf-6030-4bba-9360-2912b9a14f06"/>
    <xsd:import namespace="d26e5506-11bb-4226-8e79-b11ca7fbbaef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ingHintHash" minOccurs="0"/>
                <xsd:element ref="ns3:MediaServiceMetadata" minOccurs="0"/>
                <xsd:element ref="ns3:MediaServiceFastMetadata" minOccurs="0"/>
                <xsd:element ref="ns4:SharedWithDetails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6c6cae-abb4-4a06-bc8f-18f813001c2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Hint-hash delen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a32fcf-6030-4bba-9360-2912b9a14f0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6e5506-11bb-4226-8e79-b11ca7fbbaef" elementFormDefault="qualified">
    <xsd:import namespace="http://schemas.microsoft.com/office/2006/documentManagement/types"/>
    <xsd:import namespace="http://schemas.microsoft.com/office/infopath/2007/PartnerControls"/>
    <xsd:element name="SharedWithDetails" ma:index="12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740075F-1C0D-4B9B-A26F-A931C9535B79}"/>
</file>

<file path=customXml/itemProps2.xml><?xml version="1.0" encoding="utf-8"?>
<ds:datastoreItem xmlns:ds="http://schemas.openxmlformats.org/officeDocument/2006/customXml" ds:itemID="{E1DFEDED-6F22-4CF7-94E7-B9FA68A2E0F9}"/>
</file>

<file path=customXml/itemProps3.xml><?xml version="1.0" encoding="utf-8"?>
<ds:datastoreItem xmlns:ds="http://schemas.openxmlformats.org/officeDocument/2006/customXml" ds:itemID="{12B1B562-688B-468D-B51D-F752A11ED591}"/>
</file>

<file path=docProps/app.xml><?xml version="1.0" encoding="utf-8"?>
<Properties xmlns="http://schemas.openxmlformats.org/officeDocument/2006/extended-properties" xmlns:vt="http://schemas.openxmlformats.org/officeDocument/2006/docPropsVTypes">
  <TotalTime>607</TotalTime>
  <Words>61</Words>
  <Application>Microsoft Office PowerPoint</Application>
  <PresentationFormat>Breedbeeld</PresentationFormat>
  <Paragraphs>20</Paragraphs>
  <Slides>5</Slides>
  <Notes>5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11" baseType="lpstr">
      <vt:lpstr>Arial</vt:lpstr>
      <vt:lpstr>Calibri</vt:lpstr>
      <vt:lpstr>Times New Roman</vt:lpstr>
      <vt:lpstr>Univers</vt:lpstr>
      <vt:lpstr>Univers-Bold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>Van Vlimmeren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Sarina van Vlimmeren</dc:creator>
  <cp:lastModifiedBy>Sarina van Vlimmeren</cp:lastModifiedBy>
  <cp:revision>47</cp:revision>
  <dcterms:created xsi:type="dcterms:W3CDTF">2014-08-25T22:47:39Z</dcterms:created>
  <dcterms:modified xsi:type="dcterms:W3CDTF">2018-08-15T00:51:58Z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0x010100A314274DCB2BB54AA83C54D03A065558</vt:lpwstr>
  </property>
</Properties>
</file>